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Work Sans Medium"/>
      <p:regular r:id="rId62"/>
      <p:bold r:id="rId63"/>
      <p:italic r:id="rId64"/>
      <p:boldItalic r:id="rId65"/>
    </p:embeddedFont>
    <p:embeddedFont>
      <p:font typeface="Work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i8+xuTEKk92mgAFkqzU69WdDwz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FE9737-CB81-4CB2-96FF-1E9AEA59CAD5}">
  <a:tblStyle styleId="{20FE9737-CB81-4CB2-96FF-1E9AEA59CA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WorkSansMedium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WorkSansMedium-italic.fntdata"/><Relationship Id="rId63" Type="http://schemas.openxmlformats.org/officeDocument/2006/relationships/font" Target="fonts/WorkSansMedium-bold.fntdata"/><Relationship Id="rId22" Type="http://schemas.openxmlformats.org/officeDocument/2006/relationships/slide" Target="slides/slide17.xml"/><Relationship Id="rId66" Type="http://schemas.openxmlformats.org/officeDocument/2006/relationships/font" Target="fonts/WorkSans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WorkSans-italic.fntdata"/><Relationship Id="rId23" Type="http://schemas.openxmlformats.org/officeDocument/2006/relationships/slide" Target="slides/slide18.xml"/><Relationship Id="rId67" Type="http://schemas.openxmlformats.org/officeDocument/2006/relationships/font" Target="fonts/WorkSans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Work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10b0258d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e10b0258d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e10b0258d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427a500c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427a500c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e427a500c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6e89ea4e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2c6e89ea4e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22c6e89ea4e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b19aa2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e1b19aa2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e1b19aa2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427a500c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427a500c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e427a500c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427a500c8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427a500c8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e427a500c8_3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427a500c8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427a500c8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e427a500c8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427a500c8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427a500c8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e427a500c8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4afdd793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4afdd793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54afdd793e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427a500c8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427a500c8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e427a500c8_3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0dcb0f34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0dcb0f34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50dcb0f34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115a0f8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e115a0f8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1e115a0f8b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c6e89ea4e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2c6e89ea4e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2c6e89ea4e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427a500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427a500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e427a500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427a500c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427a500c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e427a500c8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97f883f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97f883f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797f883f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427a500c8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427a500c8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e427a500c8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647a24a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647a24a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4647a24a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c6e89ea4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2c6e89ea4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22c6e89ea4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c6e89ea4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2c6e89ea4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22c6e89ea4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c6e89ea4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2c6e89ea4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2c6e89ea4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c6e89ea4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2c6e89ea4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22c6e89ea4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c6e89ea4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2c6e89ea4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2c6e89ea4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c6e89ea4e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2c6e89ea4e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2c6e89ea4e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c6e89ea4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2c6e89ea4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22c6e89ea4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c6e89ea4e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2c6e89ea4e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22c6e89ea4e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2534a32d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e2534a32d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1e2534a32d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0d255da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0d255da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80d255da3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0d255da3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0d255da3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80d255da3f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0d255da3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80d255da3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80d255da3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0d255da3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80d255da3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80d255da3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0d255da3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80d255da3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80d255da3f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d39524ce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d39524ce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ed39524ce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d39524ce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d39524ce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ed39524cef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d39524ce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d39524ce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ed39524ce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0d255da3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80d255da3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80d255da3f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7ad41530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c7ad41530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2c7ad41530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976fc5c3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976fc5c3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c976fc5c3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7ad41530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c7ad41530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2c7ad41530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7ad41530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c7ad41530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c7ad415300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c6e89ea4e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2c6e89ea4e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2" name="Google Shape;2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orms.gle/WHhZGyKeEo5ae3YP6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e90VEb7GqAZWiFawRioZ_ViFWU4IKIEd/ed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65.png"/><Relationship Id="rId7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localhost:6300/api-docs/" TargetMode="External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3814766" y="2505670"/>
            <a:ext cx="45624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XOFTXATRIX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0" name="Google Shape;100;p1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"/>
          <p:cNvSpPr txBox="1"/>
          <p:nvPr/>
        </p:nvSpPr>
        <p:spPr>
          <a:xfrm>
            <a:off x="4168816" y="3463724"/>
            <a:ext cx="38543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Luna Riascos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Amylee Vanesa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Yon Villa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1842170" y="2505670"/>
            <a:ext cx="83231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PROYECTO FORMATIVO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81" name="Google Shape;181;p6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6"/>
          <p:cNvSpPr txBox="1"/>
          <p:nvPr/>
        </p:nvSpPr>
        <p:spPr>
          <a:xfrm>
            <a:off x="4168816" y="3463724"/>
            <a:ext cx="3406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FARMANET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7904538" y="2951711"/>
            <a:ext cx="2357789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7257525" y="2662550"/>
            <a:ext cx="3651813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8DA9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SLOGAN</a:t>
            </a:r>
            <a:endParaRPr b="0" i="0" sz="4400" u="none" cap="none" strike="noStrike">
              <a:solidFill>
                <a:srgbClr val="8DA9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roguerias Droxi – Pidee, Encuentra todo lo que necesitas a domicilio" id="189" name="Google Shape;189;p7"/>
          <p:cNvPicPr preferRelativeResize="0"/>
          <p:nvPr/>
        </p:nvPicPr>
        <p:blipFill rotWithShape="1">
          <a:blip r:embed="rId4">
            <a:alphaModFix/>
          </a:blip>
          <a:srcRect b="26464" l="1948" r="1876" t="26853"/>
          <a:stretch/>
        </p:blipFill>
        <p:spPr>
          <a:xfrm>
            <a:off x="413346" y="2202774"/>
            <a:ext cx="5695260" cy="184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6709242" y="3429000"/>
            <a:ext cx="474838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“Droguería Su Salud Al Alcance Familiar”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/>
          <p:nvPr>
            <p:ph type="title"/>
          </p:nvPr>
        </p:nvSpPr>
        <p:spPr>
          <a:xfrm>
            <a:off x="494251" y="442149"/>
            <a:ext cx="10515600" cy="701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PROBLEMATICA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494258" y="2704026"/>
            <a:ext cx="5787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farmacia Droxi, ubicada en Bogotá, en la localidad cuarta, maneja a diario un flujo de entrada y salida de productos farmacéuticos a nivel local. En esta se ha identificado un problema, debido a que la empresa maneja una gran cantidad de mercancía, la cual no cuenta con un registro estructurado, generando así inconsistencias, desorden y pérdida de los productos.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ausencia de un sistema de almacenamiento eficiente hace que los procesos de venta y abastecimientos de mercancia, se vuelvan dispendiosos y se tenga que optar por métodos manuales, como por ejemplo listados hechos a mano en el que suele registrar y almacenar información redundante y poco organizada.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7145890" y="3169136"/>
            <a:ext cx="424347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31880" y="1977899"/>
            <a:ext cx="62539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</a:t>
            </a:r>
            <a:r>
              <a:rPr b="0" i="0" lang="es-ES" sz="11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b="0" i="0" lang="es-ES" sz="2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</a:t>
            </a:r>
            <a:r>
              <a:rPr b="0" i="0" lang="es-ES" sz="11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b="0" i="0" lang="es-ES" sz="2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0" sz="28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910065" y="3692356"/>
            <a:ext cx="44792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¿Es necesario que la farmacia cuente con un buen sistema de almacenamiento para llevar a cabo la gestión de productos y manejo del inventario?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306198" y="1292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0" y="2117872"/>
            <a:ext cx="5393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r>
              <a:rPr b="0" i="0" lang="es-ES" sz="4400" u="none" cap="none" strike="noStrike">
                <a:solidFill>
                  <a:srgbClr val="38AA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454580" y="3584314"/>
            <a:ext cx="456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una intranet, modeló servidor para la gestión y registros de existencia  de productos en el  almacenamiento de la Farmacia Droxi.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6394981" y="3429000"/>
            <a:ext cx="47226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Analizar y establecer el flujo de información de la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Categorizar los productos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Gestionar los productos en el stock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Proporcionar informes detallado del stock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213597" y="2117872"/>
            <a:ext cx="5085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b="0" i="0" lang="es-ES" sz="1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6488891" y="2931831"/>
            <a:ext cx="4641294" cy="242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br>
              <a:rPr b="0" i="0" lang="es-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ES" sz="2000">
                <a:latin typeface="Times New Roman"/>
                <a:ea typeface="Times New Roman"/>
                <a:cs typeface="Times New Roman"/>
                <a:sym typeface="Times New Roman"/>
              </a:rPr>
              <a:t>Este sistema llevará a cabo el registro de entrada y salida de artículos farmacéuticos y así mismo llevará a cabo la gestión de cada uno de ellos , permitiendo añadir, actualizar y eliminar productos dentro de los catálogos. Este sistema podrá ser empleado por el administrador y empleado(cajero).</a:t>
            </a:r>
            <a:br>
              <a:rPr b="0" i="0" lang="es-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6488879" y="2784261"/>
            <a:ext cx="4641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800"/>
              <a:buFont typeface="Times New Roman"/>
              <a:buNone/>
            </a:pPr>
            <a:r>
              <a:rPr b="0" i="0" lang="es-ES" sz="2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0" i="0" sz="28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762490" y="2931825"/>
            <a:ext cx="3226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ct val="100000"/>
              <a:buFont typeface="Times New Roman"/>
              <a:buNone/>
            </a:pPr>
            <a:r>
              <a:rPr b="0" i="0" lang="es-ES" sz="31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br>
              <a:rPr b="0" i="0" lang="es-E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s-E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762511" y="3378200"/>
            <a:ext cx="4782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partir del análisis de la problemática y algunas técnicas de recolección de datos se puede identificar que “Droxi” tiene dificultades a la hora de la entrada y salida de sus productos en existencia. Por ende se creará un sistema de almacenamiento y registro  de estos,en el cual se lograra  la visualización de sus productos en stock y así mismo verificar la existencia o inexistencia de cada uno de los artículos.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594743" y="2533863"/>
            <a:ext cx="609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¿De qué manera </a:t>
            </a:r>
            <a:r>
              <a:rPr lang="es-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</a:t>
            </a: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 inventario?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registra la entrada y salida de sus productos?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¿Ha evidenciado pérdidas y/o desorden de sus productos?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¿Ha evidenciado pérdidas financieras?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¿De qué manera le gustaría administrar el inventario de productos existentes y no existentes?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8603675" y="3740725"/>
            <a:ext cx="25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6734925" y="2754825"/>
            <a:ext cx="528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roles desea dentro del aplicativo 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paleta de colores desea que tenga el sistema?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∙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características desea que tenga su sistema ?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10b0258df_0_2"/>
          <p:cNvSpPr txBox="1"/>
          <p:nvPr>
            <p:ph type="title"/>
          </p:nvPr>
        </p:nvSpPr>
        <p:spPr>
          <a:xfrm>
            <a:off x="670775" y="1986100"/>
            <a:ext cx="10515600" cy="4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200">
                <a:latin typeface="Times New Roman"/>
                <a:ea typeface="Times New Roman"/>
                <a:cs typeface="Times New Roman"/>
                <a:sym typeface="Times New Roman"/>
              </a:rPr>
              <a:t>Durante la entrevista realizada a la dueña de la farmacia droxi; nos informa que no tiene  un medio tecnológico para generar reportes, realizándose de forma manual, lo cual genera inconsistencias.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200">
                <a:latin typeface="Times New Roman"/>
                <a:ea typeface="Times New Roman"/>
                <a:cs typeface="Times New Roman"/>
                <a:sym typeface="Times New Roman"/>
              </a:rPr>
              <a:t>En el momento de gestionar los productos en stock se evidencian pérdidas económicas y desorden en el almacenamiento de estos.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200">
                <a:latin typeface="Times New Roman"/>
                <a:ea typeface="Times New Roman"/>
                <a:cs typeface="Times New Roman"/>
                <a:sym typeface="Times New Roman"/>
              </a:rPr>
              <a:t>Ella comenta que desea realizar su inventario en el que se evidencian catálogos  y poder administrarlo con un sistema tecnológico accesible y didáctico en su uso para tener un mejor control de cada uno de sus productos.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200">
                <a:latin typeface="Times New Roman"/>
                <a:ea typeface="Times New Roman"/>
                <a:cs typeface="Times New Roman"/>
                <a:sym typeface="Times New Roman"/>
              </a:rPr>
              <a:t>Para el tema del aplicativo desea una paleta de colores pasteles(claros), que este reciba dos roles (administrador,cajero), y que se evidencien sus categorías con un diseño agradable y características como precio, cantidad, etc.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1e10b0258df_0_2"/>
          <p:cNvSpPr txBox="1"/>
          <p:nvPr/>
        </p:nvSpPr>
        <p:spPr>
          <a:xfrm>
            <a:off x="136250" y="306550"/>
            <a:ext cx="10434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ES" sz="4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s-E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esultado de la Entrevista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427a500c8_0_8"/>
          <p:cNvSpPr txBox="1"/>
          <p:nvPr>
            <p:ph type="title"/>
          </p:nvPr>
        </p:nvSpPr>
        <p:spPr>
          <a:xfrm>
            <a:off x="546725" y="142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</a:t>
            </a: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Encuesta</a:t>
            </a:r>
            <a:r>
              <a:rPr lang="es-ES"/>
              <a:t> </a:t>
            </a:r>
            <a:endParaRPr/>
          </a:p>
        </p:txBody>
      </p:sp>
      <p:sp>
        <p:nvSpPr>
          <p:cNvPr id="238" name="Google Shape;238;g1e427a500c8_0_8"/>
          <p:cNvSpPr txBox="1"/>
          <p:nvPr/>
        </p:nvSpPr>
        <p:spPr>
          <a:xfrm>
            <a:off x="4642400" y="652875"/>
            <a:ext cx="38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https://forms.gle/WHhZGyKeEo5ae3YP6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1e427a500c8_0_8"/>
          <p:cNvPicPr preferRelativeResize="0"/>
          <p:nvPr/>
        </p:nvPicPr>
        <p:blipFill rotWithShape="1">
          <a:blip r:embed="rId4">
            <a:alphaModFix/>
          </a:blip>
          <a:srcRect b="11119" l="14633" r="56644" t="21896"/>
          <a:stretch/>
        </p:blipFill>
        <p:spPr>
          <a:xfrm>
            <a:off x="253100" y="1920250"/>
            <a:ext cx="3276873" cy="4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e427a500c8_0_8"/>
          <p:cNvPicPr preferRelativeResize="0"/>
          <p:nvPr/>
        </p:nvPicPr>
        <p:blipFill rotWithShape="1">
          <a:blip r:embed="rId4">
            <a:alphaModFix/>
          </a:blip>
          <a:srcRect b="11700" l="52167" r="16826" t="22122"/>
          <a:stretch/>
        </p:blipFill>
        <p:spPr>
          <a:xfrm>
            <a:off x="3862175" y="1800225"/>
            <a:ext cx="3884699" cy="46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e427a500c8_0_8"/>
          <p:cNvPicPr preferRelativeResize="0"/>
          <p:nvPr/>
        </p:nvPicPr>
        <p:blipFill rotWithShape="1">
          <a:blip r:embed="rId5">
            <a:alphaModFix/>
          </a:blip>
          <a:srcRect b="8581" l="33767" r="37162" t="21134"/>
          <a:stretch/>
        </p:blipFill>
        <p:spPr>
          <a:xfrm>
            <a:off x="8079075" y="1920250"/>
            <a:ext cx="3632699" cy="49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 sz="3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Procesos (BPMN)</a:t>
            </a:r>
            <a:endParaRPr sz="3800"/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 b="9350" l="6410" r="23396" t="24229"/>
          <a:stretch/>
        </p:blipFill>
        <p:spPr>
          <a:xfrm>
            <a:off x="1215164" y="1554242"/>
            <a:ext cx="9761672" cy="519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(Formato I-EEE)</a:t>
            </a:r>
            <a:endParaRPr/>
          </a:p>
        </p:txBody>
      </p:sp>
      <p:sp>
        <p:nvSpPr>
          <p:cNvPr id="253" name="Google Shape;253;p12"/>
          <p:cNvSpPr txBox="1"/>
          <p:nvPr/>
        </p:nvSpPr>
        <p:spPr>
          <a:xfrm>
            <a:off x="132525" y="2375250"/>
            <a:ext cx="6096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1.Registrar Usuario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2.Iniciar Sesión 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3.Añadir productos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E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productos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E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 reportes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 Catálogo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7.Recuperar Contraseña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E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</a:t>
            </a: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Acceder a la barra de búsqueda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9.Actualizar </a:t>
            </a: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Catálogo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10.Gestionar usuarios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11.Verificar Usuario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12.Descontar Productos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13.Añadir factura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574841" y="1721006"/>
            <a:ext cx="32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5643359" y="1815644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no funcionales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6974546" y="2595445"/>
            <a:ext cx="6096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1.Escabilidad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2.Desempeño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3.Facilidad de uso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4.Mantenibilidad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5.Seguridad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6.Interfaz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7.Escabilidad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Validación de información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Alta capacidad de almacenamiento 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22c6e89ea4e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275" y="457525"/>
            <a:ext cx="3901400" cy="1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2c6e89ea4e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8200" y="2208500"/>
            <a:ext cx="1259750" cy="405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2c6e89ea4e_0_53"/>
          <p:cNvSpPr txBox="1"/>
          <p:nvPr/>
        </p:nvSpPr>
        <p:spPr>
          <a:xfrm>
            <a:off x="2777950" y="2557200"/>
            <a:ext cx="232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Slogan XOFXATRIX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22c6e89ea4e_0_53"/>
          <p:cNvSpPr txBox="1"/>
          <p:nvPr/>
        </p:nvSpPr>
        <p:spPr>
          <a:xfrm>
            <a:off x="2777950" y="3878813"/>
            <a:ext cx="208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Mision Y Vision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2c6e89ea4e_0_53"/>
          <p:cNvSpPr txBox="1"/>
          <p:nvPr/>
        </p:nvSpPr>
        <p:spPr>
          <a:xfrm>
            <a:off x="2777950" y="5390500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22c6e89ea4e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4100" y="2208500"/>
            <a:ext cx="1259750" cy="40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2c6e89ea4e_0_53"/>
          <p:cNvSpPr txBox="1"/>
          <p:nvPr/>
        </p:nvSpPr>
        <p:spPr>
          <a:xfrm>
            <a:off x="7526375" y="2470050"/>
            <a:ext cx="261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Procesos y BPMN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2c6e89ea4e_0_53"/>
          <p:cNvSpPr txBox="1"/>
          <p:nvPr/>
        </p:nvSpPr>
        <p:spPr>
          <a:xfrm>
            <a:off x="7526375" y="3788988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formativo(FARMANET)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2c6e89ea4e_0_53"/>
          <p:cNvSpPr txBox="1"/>
          <p:nvPr/>
        </p:nvSpPr>
        <p:spPr>
          <a:xfrm>
            <a:off x="7526375" y="53175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Slogan DROXI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(Formato I-EEE)</a:t>
            </a:r>
            <a:endParaRPr/>
          </a:p>
        </p:txBody>
      </p:sp>
      <p:sp>
        <p:nvSpPr>
          <p:cNvPr id="262" name="Google Shape;262;p11"/>
          <p:cNvSpPr txBox="1"/>
          <p:nvPr/>
        </p:nvSpPr>
        <p:spPr>
          <a:xfrm>
            <a:off x="3048000" y="3298573"/>
            <a:ext cx="609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https://docs.google.com/document/d/1e90VEb7GqAZWiFawRioZ_ViFWU4IKIEd/edit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1b19aa202_0_0"/>
          <p:cNvSpPr txBox="1"/>
          <p:nvPr>
            <p:ph type="title"/>
          </p:nvPr>
        </p:nvSpPr>
        <p:spPr>
          <a:xfrm>
            <a:off x="409575" y="279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Casos De Uso</a:t>
            </a:r>
            <a:r>
              <a:rPr lang="es-ES"/>
              <a:t> </a:t>
            </a:r>
            <a:endParaRPr/>
          </a:p>
        </p:txBody>
      </p:sp>
      <p:pic>
        <p:nvPicPr>
          <p:cNvPr id="269" name="Google Shape;269;g1e1b19aa20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100" y="1797325"/>
            <a:ext cx="5961725" cy="46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427a500c8_0_0"/>
          <p:cNvSpPr txBox="1"/>
          <p:nvPr>
            <p:ph type="title"/>
          </p:nvPr>
        </p:nvSpPr>
        <p:spPr>
          <a:xfrm>
            <a:off x="0" y="1079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(Extendido)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g1e427a500c8_0_0"/>
          <p:cNvPicPr preferRelativeResize="0"/>
          <p:nvPr/>
        </p:nvPicPr>
        <p:blipFill rotWithShape="1">
          <a:blip r:embed="rId3">
            <a:alphaModFix/>
          </a:blip>
          <a:srcRect b="17668" l="28763" r="30793" t="29794"/>
          <a:stretch/>
        </p:blipFill>
        <p:spPr>
          <a:xfrm>
            <a:off x="409600" y="2280275"/>
            <a:ext cx="5486826" cy="400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e427a500c8_0_0"/>
          <p:cNvPicPr preferRelativeResize="0"/>
          <p:nvPr/>
        </p:nvPicPr>
        <p:blipFill rotWithShape="1">
          <a:blip r:embed="rId4">
            <a:alphaModFix/>
          </a:blip>
          <a:srcRect b="17569" l="28372" r="30951" t="30312"/>
          <a:stretch/>
        </p:blipFill>
        <p:spPr>
          <a:xfrm>
            <a:off x="6050725" y="2280275"/>
            <a:ext cx="5712626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427a500c8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g1e427a500c8_3_5"/>
          <p:cNvPicPr preferRelativeResize="0"/>
          <p:nvPr/>
        </p:nvPicPr>
        <p:blipFill rotWithShape="1">
          <a:blip r:embed="rId3">
            <a:alphaModFix/>
          </a:blip>
          <a:srcRect b="50405" l="1833" r="36651" t="24396"/>
          <a:stretch/>
        </p:blipFill>
        <p:spPr>
          <a:xfrm>
            <a:off x="1470800" y="2559875"/>
            <a:ext cx="9735324" cy="18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427a500c8_3_0"/>
          <p:cNvSpPr txBox="1"/>
          <p:nvPr>
            <p:ph type="title"/>
          </p:nvPr>
        </p:nvSpPr>
        <p:spPr>
          <a:xfrm>
            <a:off x="428625" y="1557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g1e427a500c8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768875"/>
            <a:ext cx="113347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427a500c8_3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g1e427a500c8_3_10"/>
          <p:cNvPicPr preferRelativeResize="0"/>
          <p:nvPr/>
        </p:nvPicPr>
        <p:blipFill rotWithShape="1">
          <a:blip r:embed="rId3">
            <a:alphaModFix/>
          </a:blip>
          <a:srcRect b="6830" l="43919" r="25050" t="20731"/>
          <a:stretch/>
        </p:blipFill>
        <p:spPr>
          <a:xfrm>
            <a:off x="623050" y="1844950"/>
            <a:ext cx="3421874" cy="44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e427a500c8_3_10"/>
          <p:cNvPicPr preferRelativeResize="0"/>
          <p:nvPr/>
        </p:nvPicPr>
        <p:blipFill rotWithShape="1">
          <a:blip r:embed="rId4">
            <a:alphaModFix/>
          </a:blip>
          <a:srcRect b="5680" l="44783" r="25695" t="20349"/>
          <a:stretch/>
        </p:blipFill>
        <p:spPr>
          <a:xfrm>
            <a:off x="4667050" y="1844950"/>
            <a:ext cx="3074900" cy="433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e427a500c8_3_10"/>
          <p:cNvPicPr preferRelativeResize="0"/>
          <p:nvPr/>
        </p:nvPicPr>
        <p:blipFill rotWithShape="1">
          <a:blip r:embed="rId5">
            <a:alphaModFix/>
          </a:blip>
          <a:srcRect b="4265" l="44136" r="24684" t="20778"/>
          <a:stretch/>
        </p:blipFill>
        <p:spPr>
          <a:xfrm>
            <a:off x="8270875" y="1924650"/>
            <a:ext cx="3204882" cy="43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54afdd793e_0_9"/>
          <p:cNvPicPr preferRelativeResize="0"/>
          <p:nvPr/>
        </p:nvPicPr>
        <p:blipFill rotWithShape="1">
          <a:blip r:embed="rId3">
            <a:alphaModFix/>
          </a:blip>
          <a:srcRect b="6420" l="44164" r="23770" t="21037"/>
          <a:stretch/>
        </p:blipFill>
        <p:spPr>
          <a:xfrm>
            <a:off x="279550" y="1733125"/>
            <a:ext cx="3531025" cy="44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54afdd793e_0_9"/>
          <p:cNvPicPr preferRelativeResize="0"/>
          <p:nvPr/>
        </p:nvPicPr>
        <p:blipFill rotWithShape="1">
          <a:blip r:embed="rId4">
            <a:alphaModFix/>
          </a:blip>
          <a:srcRect b="8963" l="45535" r="26084" t="22085"/>
          <a:stretch/>
        </p:blipFill>
        <p:spPr>
          <a:xfrm>
            <a:off x="4481475" y="1733125"/>
            <a:ext cx="3288256" cy="44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54afdd793e_0_9"/>
          <p:cNvPicPr preferRelativeResize="0"/>
          <p:nvPr/>
        </p:nvPicPr>
        <p:blipFill rotWithShape="1">
          <a:blip r:embed="rId5">
            <a:alphaModFix/>
          </a:blip>
          <a:srcRect b="11855" l="44568" r="24502" t="37718"/>
          <a:stretch/>
        </p:blipFill>
        <p:spPr>
          <a:xfrm>
            <a:off x="8572500" y="1733124"/>
            <a:ext cx="3049527" cy="27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427a500c8_3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Clases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g1e427a500c8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75" y="1792150"/>
            <a:ext cx="827687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0dcb0f344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Objetos o instancias</a:t>
            </a:r>
            <a:r>
              <a:rPr lang="es-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g250dcb0f34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00" y="1875225"/>
            <a:ext cx="7531767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15a0f8bc_0_0"/>
          <p:cNvSpPr txBox="1"/>
          <p:nvPr>
            <p:ph type="title"/>
          </p:nvPr>
        </p:nvSpPr>
        <p:spPr>
          <a:xfrm>
            <a:off x="679200" y="391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Técnica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g1e115a0f8bc_0_0"/>
          <p:cNvPicPr preferRelativeResize="0"/>
          <p:nvPr/>
        </p:nvPicPr>
        <p:blipFill rotWithShape="1">
          <a:blip r:embed="rId3">
            <a:alphaModFix/>
          </a:blip>
          <a:srcRect b="8756" l="0" r="0" t="4633"/>
          <a:stretch/>
        </p:blipFill>
        <p:spPr>
          <a:xfrm>
            <a:off x="2931675" y="1487100"/>
            <a:ext cx="6125074" cy="54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2c6e89ea4e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275" y="457525"/>
            <a:ext cx="3901400" cy="14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2c6e89ea4e_0_76"/>
          <p:cNvSpPr txBox="1"/>
          <p:nvPr/>
        </p:nvSpPr>
        <p:spPr>
          <a:xfrm>
            <a:off x="2777950" y="2557200"/>
            <a:ext cx="232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 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2c6e89ea4e_0_76"/>
          <p:cNvSpPr txBox="1"/>
          <p:nvPr/>
        </p:nvSpPr>
        <p:spPr>
          <a:xfrm>
            <a:off x="2777950" y="3878813"/>
            <a:ext cx="208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2c6e89ea4e_0_76"/>
          <p:cNvSpPr txBox="1"/>
          <p:nvPr/>
        </p:nvSpPr>
        <p:spPr>
          <a:xfrm>
            <a:off x="7660625" y="2557200"/>
            <a:ext cx="273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 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2c6e89ea4e_0_76"/>
          <p:cNvSpPr txBox="1"/>
          <p:nvPr/>
        </p:nvSpPr>
        <p:spPr>
          <a:xfrm>
            <a:off x="2856550" y="5200450"/>
            <a:ext cx="261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 y Alcance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2c6e89ea4e_0_76"/>
          <p:cNvSpPr txBox="1"/>
          <p:nvPr/>
        </p:nvSpPr>
        <p:spPr>
          <a:xfrm>
            <a:off x="7526375" y="3788988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2c6e89ea4e_0_76"/>
          <p:cNvSpPr txBox="1"/>
          <p:nvPr/>
        </p:nvSpPr>
        <p:spPr>
          <a:xfrm>
            <a:off x="7526375" y="531755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Procesos(BPMN)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22c6e89ea4e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1076" y="2248550"/>
            <a:ext cx="1266875" cy="39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2c6e89ea4e_0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500" y="2328875"/>
            <a:ext cx="1266875" cy="40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e427a500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00" y="1474225"/>
            <a:ext cx="5522025" cy="50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e427a500c8_0_25"/>
          <p:cNvSpPr txBox="1"/>
          <p:nvPr/>
        </p:nvSpPr>
        <p:spPr>
          <a:xfrm>
            <a:off x="56250" y="323450"/>
            <a:ext cx="4414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Presupuestos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1e427a500c8_0_31"/>
          <p:cNvPicPr preferRelativeResize="0"/>
          <p:nvPr/>
        </p:nvPicPr>
        <p:blipFill rotWithShape="1">
          <a:blip r:embed="rId3">
            <a:alphaModFix/>
          </a:blip>
          <a:srcRect b="0" l="0" r="0" t="2381"/>
          <a:stretch/>
        </p:blipFill>
        <p:spPr>
          <a:xfrm>
            <a:off x="405525" y="1844725"/>
            <a:ext cx="3651275" cy="43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e427a500c8_0_31"/>
          <p:cNvPicPr preferRelativeResize="0"/>
          <p:nvPr/>
        </p:nvPicPr>
        <p:blipFill rotWithShape="1">
          <a:blip r:embed="rId4">
            <a:alphaModFix/>
          </a:blip>
          <a:srcRect b="4269" l="0" r="0" t="2706"/>
          <a:stretch/>
        </p:blipFill>
        <p:spPr>
          <a:xfrm>
            <a:off x="4056800" y="1970375"/>
            <a:ext cx="3835150" cy="43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e427a500c8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860" y="1747525"/>
            <a:ext cx="3651265" cy="3644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e427a500c8_0_31"/>
          <p:cNvSpPr txBox="1"/>
          <p:nvPr/>
        </p:nvSpPr>
        <p:spPr>
          <a:xfrm>
            <a:off x="112350" y="335050"/>
            <a:ext cx="84705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</a:t>
            </a:r>
            <a:r>
              <a:rPr lang="es-E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Comparativo Proveedores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97f883fa4_0_0"/>
          <p:cNvSpPr txBox="1"/>
          <p:nvPr>
            <p:ph type="title"/>
          </p:nvPr>
        </p:nvSpPr>
        <p:spPr>
          <a:xfrm>
            <a:off x="262350" y="756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Comparativo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52" name="Google Shape;352;g2797f883fa4_0_0"/>
          <p:cNvGraphicFramePr/>
          <p:nvPr/>
        </p:nvGraphicFramePr>
        <p:xfrm>
          <a:off x="6070525" y="18987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7F7F8"/>
                </a:solidFill>
                <a:tableStyleId>{20FE9737-CB81-4CB2-96FF-1E9AEA59CAD5}</a:tableStyleId>
              </a:tblPr>
              <a:tblGrid>
                <a:gridCol w="1238250"/>
                <a:gridCol w="742950"/>
                <a:gridCol w="771525"/>
                <a:gridCol w="1828800"/>
              </a:tblGrid>
              <a:tr h="100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Modelo de Computadora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Precio (COP)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Memoria RAM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Características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PC ColomTech 2000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$1,800,000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8 GB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Intel Core i5, 256 GB SSD, Gráficos Integrados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MegaBook Pro 15X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$2,500,000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16 GB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AMD Ryzen 7, 512 GB SSD, NVIDIA GTX 1650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DesktopWork Pro 1500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$1,500,000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8 GB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Intel Pentium, 512 GB HDD, Gráficos Integrados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3" name="Google Shape;353;g2797f883fa4_0_0"/>
          <p:cNvGraphicFramePr/>
          <p:nvPr/>
        </p:nvGraphicFramePr>
        <p:xfrm>
          <a:off x="427300" y="217021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7F7F8"/>
                </a:solidFill>
                <a:tableStyleId>{20FE9737-CB81-4CB2-96FF-1E9AEA59CAD5}</a:tableStyleId>
              </a:tblPr>
              <a:tblGrid>
                <a:gridCol w="1190625"/>
                <a:gridCol w="1152525"/>
                <a:gridCol w="1209675"/>
                <a:gridCol w="1028700"/>
              </a:tblGrid>
              <a:tr h="100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Compañía de Internet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Precio Mensual (COP)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Velocidad de Descarga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Tipo de Conexión</a:t>
                      </a:r>
                      <a:endParaRPr b="1"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Claro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$60,000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50 Mbps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Cable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Tigo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$150,000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100 Mbps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Cable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WOM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$90,000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30 Mbps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s-ES" sz="105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</a:rPr>
                        <a:t>Inalámbrica</a:t>
                      </a:r>
                      <a:endParaRPr sz="105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427a500c8_3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Despliegue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g1e427a500c8_3_23"/>
          <p:cNvPicPr preferRelativeResize="0"/>
          <p:nvPr/>
        </p:nvPicPr>
        <p:blipFill rotWithShape="1">
          <a:blip r:embed="rId3">
            <a:alphaModFix/>
          </a:blip>
          <a:srcRect b="20286" l="20167" r="8317" t="24345"/>
          <a:stretch/>
        </p:blipFill>
        <p:spPr>
          <a:xfrm>
            <a:off x="629398" y="1690825"/>
            <a:ext cx="10724400" cy="467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647a24a4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</a:t>
            </a: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elación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g24647a24a4a_0_0"/>
          <p:cNvPicPr preferRelativeResize="0"/>
          <p:nvPr/>
        </p:nvPicPr>
        <p:blipFill rotWithShape="1">
          <a:blip r:embed="rId3">
            <a:alphaModFix/>
          </a:blip>
          <a:srcRect b="17294" l="31641" r="11255" t="31281"/>
          <a:stretch/>
        </p:blipFill>
        <p:spPr>
          <a:xfrm>
            <a:off x="838200" y="1490875"/>
            <a:ext cx="10515601" cy="532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c6e89ea4e_0_0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374" name="Google Shape;374;g22c6e89ea4e_0_0"/>
          <p:cNvPicPr preferRelativeResize="0"/>
          <p:nvPr/>
        </p:nvPicPr>
        <p:blipFill rotWithShape="1">
          <a:blip r:embed="rId3">
            <a:alphaModFix/>
          </a:blip>
          <a:srcRect b="21925" l="23209" r="22421" t="20791"/>
          <a:stretch/>
        </p:blipFill>
        <p:spPr>
          <a:xfrm>
            <a:off x="1714500" y="1569225"/>
            <a:ext cx="8511181" cy="50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c6e89ea4e_0_6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381" name="Google Shape;381;g22c6e89ea4e_0_6"/>
          <p:cNvPicPr preferRelativeResize="0"/>
          <p:nvPr/>
        </p:nvPicPr>
        <p:blipFill rotWithShape="1">
          <a:blip r:embed="rId3">
            <a:alphaModFix/>
          </a:blip>
          <a:srcRect b="15171" l="23515" r="21960" t="29249"/>
          <a:stretch/>
        </p:blipFill>
        <p:spPr>
          <a:xfrm>
            <a:off x="1743525" y="1627325"/>
            <a:ext cx="8441774" cy="48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c6e89ea4e_0_11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388" name="Google Shape;388;g22c6e89ea4e_0_11"/>
          <p:cNvPicPr preferRelativeResize="0"/>
          <p:nvPr/>
        </p:nvPicPr>
        <p:blipFill rotWithShape="1">
          <a:blip r:embed="rId3">
            <a:alphaModFix/>
          </a:blip>
          <a:srcRect b="15451" l="23518" r="22277" t="29534"/>
          <a:stretch/>
        </p:blipFill>
        <p:spPr>
          <a:xfrm>
            <a:off x="1888850" y="1729025"/>
            <a:ext cx="8456274" cy="48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c6e89ea4e_0_18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395" name="Google Shape;395;g22c6e89ea4e_0_18"/>
          <p:cNvPicPr preferRelativeResize="0"/>
          <p:nvPr/>
        </p:nvPicPr>
        <p:blipFill rotWithShape="1">
          <a:blip r:embed="rId3">
            <a:alphaModFix/>
          </a:blip>
          <a:srcRect b="15739" l="23839" r="22115" t="29814"/>
          <a:stretch/>
        </p:blipFill>
        <p:spPr>
          <a:xfrm>
            <a:off x="1729025" y="1758075"/>
            <a:ext cx="8398151" cy="4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c6e89ea4e_0_23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402" name="Google Shape;402;g22c6e89ea4e_0_23"/>
          <p:cNvPicPr preferRelativeResize="0"/>
          <p:nvPr/>
        </p:nvPicPr>
        <p:blipFill rotWithShape="1">
          <a:blip r:embed="rId3">
            <a:alphaModFix/>
          </a:blip>
          <a:srcRect b="16024" l="23789" r="22279" t="29246"/>
          <a:stretch/>
        </p:blipFill>
        <p:spPr>
          <a:xfrm>
            <a:off x="1904200" y="1729050"/>
            <a:ext cx="8383600" cy="47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2c6e89ea4e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275" y="457525"/>
            <a:ext cx="3901400" cy="14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2c6e89ea4e_0_89"/>
          <p:cNvSpPr txBox="1"/>
          <p:nvPr/>
        </p:nvSpPr>
        <p:spPr>
          <a:xfrm>
            <a:off x="2777950" y="2557200"/>
            <a:ext cx="232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2c6e89ea4e_0_89"/>
          <p:cNvPicPr preferRelativeResize="0"/>
          <p:nvPr/>
        </p:nvPicPr>
        <p:blipFill rotWithShape="1">
          <a:blip r:embed="rId4">
            <a:alphaModFix/>
          </a:blip>
          <a:srcRect b="69421" l="0" r="0" t="0"/>
          <a:stretch/>
        </p:blipFill>
        <p:spPr>
          <a:xfrm>
            <a:off x="1391650" y="2255051"/>
            <a:ext cx="1316825" cy="12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c6e89ea4e_0_28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409" name="Google Shape;409;g22c6e89ea4e_0_28"/>
          <p:cNvPicPr preferRelativeResize="0"/>
          <p:nvPr/>
        </p:nvPicPr>
        <p:blipFill rotWithShape="1">
          <a:blip r:embed="rId3">
            <a:alphaModFix/>
          </a:blip>
          <a:srcRect b="16387" l="23394" r="21945" t="29364"/>
          <a:stretch/>
        </p:blipFill>
        <p:spPr>
          <a:xfrm>
            <a:off x="1708050" y="1758075"/>
            <a:ext cx="8601548" cy="48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c6e89ea4e_0_33"/>
          <p:cNvSpPr txBox="1"/>
          <p:nvPr>
            <p:ph type="title"/>
          </p:nvPr>
        </p:nvSpPr>
        <p:spPr>
          <a:xfrm>
            <a:off x="591200" y="103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</a:t>
            </a:r>
            <a:endParaRPr/>
          </a:p>
        </p:txBody>
      </p:sp>
      <p:pic>
        <p:nvPicPr>
          <p:cNvPr id="416" name="Google Shape;416;g22c6e89ea4e_0_33"/>
          <p:cNvPicPr preferRelativeResize="0"/>
          <p:nvPr/>
        </p:nvPicPr>
        <p:blipFill rotWithShape="1">
          <a:blip r:embed="rId3">
            <a:alphaModFix/>
          </a:blip>
          <a:srcRect b="16307" l="23355" r="22279" t="30097"/>
          <a:stretch/>
        </p:blipFill>
        <p:spPr>
          <a:xfrm>
            <a:off x="1874300" y="1903350"/>
            <a:ext cx="8325524" cy="46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2534a32de_0_6"/>
          <p:cNvSpPr txBox="1"/>
          <p:nvPr>
            <p:ph type="title"/>
          </p:nvPr>
        </p:nvSpPr>
        <p:spPr>
          <a:xfrm>
            <a:off x="461000" y="17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Historia de usuario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1e2534a32d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0475" y="1745975"/>
            <a:ext cx="5190026" cy="4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e2534a32de_0_6"/>
          <p:cNvPicPr preferRelativeResize="0"/>
          <p:nvPr/>
        </p:nvPicPr>
        <p:blipFill rotWithShape="1">
          <a:blip r:embed="rId4">
            <a:alphaModFix/>
          </a:blip>
          <a:srcRect b="11865" l="36690" r="36656" t="29856"/>
          <a:stretch/>
        </p:blipFill>
        <p:spPr>
          <a:xfrm>
            <a:off x="291825" y="1615525"/>
            <a:ext cx="5289425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0d255da3f_0_0"/>
          <p:cNvSpPr txBox="1"/>
          <p:nvPr>
            <p:ph type="title"/>
          </p:nvPr>
        </p:nvSpPr>
        <p:spPr>
          <a:xfrm>
            <a:off x="488550" y="2234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</a:t>
            </a: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 de datos-DDL </a:t>
            </a:r>
            <a:endParaRPr/>
          </a:p>
        </p:txBody>
      </p:sp>
      <p:pic>
        <p:nvPicPr>
          <p:cNvPr id="431" name="Google Shape;431;g280d255da3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150" y="5281941"/>
            <a:ext cx="5724525" cy="76858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80d255da3f_0_0"/>
          <p:cNvSpPr/>
          <p:nvPr/>
        </p:nvSpPr>
        <p:spPr>
          <a:xfrm>
            <a:off x="488550" y="1790000"/>
            <a:ext cx="5507700" cy="3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80d255da3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00" y="2156950"/>
            <a:ext cx="5216602" cy="251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80d255da3f_0_0"/>
          <p:cNvSpPr/>
          <p:nvPr/>
        </p:nvSpPr>
        <p:spPr>
          <a:xfrm>
            <a:off x="6887125" y="2442600"/>
            <a:ext cx="4788900" cy="20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280d255da3f_0_0"/>
          <p:cNvPicPr preferRelativeResize="0"/>
          <p:nvPr/>
        </p:nvPicPr>
        <p:blipFill rotWithShape="1">
          <a:blip r:embed="rId5">
            <a:alphaModFix/>
          </a:blip>
          <a:srcRect b="19296" l="-760" r="23144" t="0"/>
          <a:stretch/>
        </p:blipFill>
        <p:spPr>
          <a:xfrm>
            <a:off x="7101150" y="2898050"/>
            <a:ext cx="4360851" cy="11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80d255da3f_0_0"/>
          <p:cNvSpPr/>
          <p:nvPr/>
        </p:nvSpPr>
        <p:spPr>
          <a:xfrm>
            <a:off x="3170150" y="5281950"/>
            <a:ext cx="5378100" cy="123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g280d255da3f_0_0"/>
          <p:cNvPicPr preferRelativeResize="0"/>
          <p:nvPr/>
        </p:nvPicPr>
        <p:blipFill rotWithShape="1">
          <a:blip r:embed="rId3">
            <a:alphaModFix/>
          </a:blip>
          <a:srcRect b="0" l="0" r="11598" t="0"/>
          <a:stretch/>
        </p:blipFill>
        <p:spPr>
          <a:xfrm>
            <a:off x="3328938" y="5514763"/>
            <a:ext cx="5060525" cy="7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0d255da3f_0_5"/>
          <p:cNvSpPr txBox="1"/>
          <p:nvPr>
            <p:ph type="title"/>
          </p:nvPr>
        </p:nvSpPr>
        <p:spPr>
          <a:xfrm>
            <a:off x="682800" y="297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Sentencias DML</a:t>
            </a:r>
            <a:endParaRPr/>
          </a:p>
        </p:txBody>
      </p:sp>
      <p:pic>
        <p:nvPicPr>
          <p:cNvPr id="444" name="Google Shape;444;g280d255da3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00" y="2508150"/>
            <a:ext cx="78105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80d255da3f_0_5"/>
          <p:cNvSpPr/>
          <p:nvPr/>
        </p:nvSpPr>
        <p:spPr>
          <a:xfrm>
            <a:off x="488550" y="1790000"/>
            <a:ext cx="82251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80d255da3f_0_5"/>
          <p:cNvSpPr/>
          <p:nvPr/>
        </p:nvSpPr>
        <p:spPr>
          <a:xfrm>
            <a:off x="475500" y="4231900"/>
            <a:ext cx="8225100" cy="10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80d255da3f_0_5"/>
          <p:cNvSpPr/>
          <p:nvPr/>
        </p:nvSpPr>
        <p:spPr>
          <a:xfrm>
            <a:off x="488550" y="3290300"/>
            <a:ext cx="8225100" cy="79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280d255da3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75" y="4433425"/>
            <a:ext cx="80105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80d255da3f_0_5"/>
          <p:cNvPicPr preferRelativeResize="0"/>
          <p:nvPr/>
        </p:nvPicPr>
        <p:blipFill rotWithShape="1">
          <a:blip r:embed="rId5">
            <a:alphaModFix/>
          </a:blip>
          <a:srcRect b="0" l="6489" r="0" t="0"/>
          <a:stretch/>
        </p:blipFill>
        <p:spPr>
          <a:xfrm>
            <a:off x="582775" y="1941088"/>
            <a:ext cx="7810499" cy="103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80d255da3f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75" y="3426150"/>
            <a:ext cx="61245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80d255da3f_0_5"/>
          <p:cNvSpPr/>
          <p:nvPr/>
        </p:nvSpPr>
        <p:spPr>
          <a:xfrm>
            <a:off x="488550" y="5461200"/>
            <a:ext cx="8225100" cy="6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g280d255da3f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775" y="5605100"/>
            <a:ext cx="446722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0d255da3f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Encriptación</a:t>
            </a: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password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g280d255da3f_0_15"/>
          <p:cNvSpPr/>
          <p:nvPr/>
        </p:nvSpPr>
        <p:spPr>
          <a:xfrm>
            <a:off x="513875" y="3608700"/>
            <a:ext cx="5453400" cy="324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280d255da3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5" y="3805150"/>
            <a:ext cx="5023674" cy="29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80d255da3f_0_15"/>
          <p:cNvSpPr/>
          <p:nvPr/>
        </p:nvSpPr>
        <p:spPr>
          <a:xfrm>
            <a:off x="513875" y="1496500"/>
            <a:ext cx="9408000" cy="19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80d255da3f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25" y="1593650"/>
            <a:ext cx="91535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0d255da3f_0_10"/>
          <p:cNvSpPr txBox="1"/>
          <p:nvPr>
            <p:ph type="title"/>
          </p:nvPr>
        </p:nvSpPr>
        <p:spPr>
          <a:xfrm>
            <a:off x="564425" y="3499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Encriptación de password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g280d255da3f_0_10"/>
          <p:cNvSpPr/>
          <p:nvPr/>
        </p:nvSpPr>
        <p:spPr>
          <a:xfrm>
            <a:off x="152400" y="2810875"/>
            <a:ext cx="11887200" cy="15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280d255da3f_0_10"/>
          <p:cNvPicPr preferRelativeResize="0"/>
          <p:nvPr/>
        </p:nvPicPr>
        <p:blipFill rotWithShape="1">
          <a:blip r:embed="rId3">
            <a:alphaModFix/>
          </a:blip>
          <a:srcRect b="0" l="0" r="2496" t="0"/>
          <a:stretch/>
        </p:blipFill>
        <p:spPr>
          <a:xfrm>
            <a:off x="289550" y="2910350"/>
            <a:ext cx="11412300" cy="12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0d255da3f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versiones IV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7" name="Google Shape;477;g280d255da3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6842875" cy="3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80d255da3f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5" y="4230850"/>
            <a:ext cx="2612600" cy="2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80d255da3f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250" y="1843225"/>
            <a:ext cx="4327351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d39524ce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API  GET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g1ed39524ce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61773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d39524cef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API  DELETE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g1ed39524ce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2" cy="449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1993536" y="2555810"/>
            <a:ext cx="238268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1358973" y="2217511"/>
            <a:ext cx="3651813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SLOGAN</a:t>
            </a:r>
            <a:endParaRPr b="0" i="0" sz="44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514276" y="3544613"/>
            <a:ext cx="558172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UN CLICK DE EXPANDIR TU IMAGINACIÓN”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7031" y="1751489"/>
            <a:ext cx="3666593" cy="35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d39524cef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API  POST</a:t>
            </a:r>
            <a:endParaRPr/>
          </a:p>
        </p:txBody>
      </p:sp>
      <p:pic>
        <p:nvPicPr>
          <p:cNvPr id="500" name="Google Shape;500;g1ed39524ce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3" cy="454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0d255da3f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funcional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7" name="Google Shape;507;g280d255da3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75" y="1690825"/>
            <a:ext cx="10049256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7ad415300_0_15"/>
          <p:cNvSpPr txBox="1"/>
          <p:nvPr>
            <p:ph type="title"/>
          </p:nvPr>
        </p:nvSpPr>
        <p:spPr>
          <a:xfrm>
            <a:off x="461000" y="17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Historia de usuario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4" name="Google Shape;514;g2c7ad41530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975" y="1638125"/>
            <a:ext cx="8661265" cy="50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c976fc5c32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7ad415300_0_1"/>
          <p:cNvSpPr txBox="1"/>
          <p:nvPr>
            <p:ph type="title"/>
          </p:nvPr>
        </p:nvSpPr>
        <p:spPr>
          <a:xfrm>
            <a:off x="461000" y="17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Rest con aplicaciones móviles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g2c7ad415300_0_1"/>
          <p:cNvSpPr txBox="1"/>
          <p:nvPr/>
        </p:nvSpPr>
        <p:spPr>
          <a:xfrm>
            <a:off x="1507575" y="3025000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g2c7ad415300_0_1"/>
          <p:cNvPicPr preferRelativeResize="0"/>
          <p:nvPr/>
        </p:nvPicPr>
        <p:blipFill rotWithShape="1">
          <a:blip r:embed="rId3">
            <a:alphaModFix/>
          </a:blip>
          <a:srcRect b="4521" l="0" r="0" t="3397"/>
          <a:stretch/>
        </p:blipFill>
        <p:spPr>
          <a:xfrm>
            <a:off x="214650" y="1724350"/>
            <a:ext cx="2272950" cy="45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c7ad415300_0_1"/>
          <p:cNvSpPr txBox="1"/>
          <p:nvPr/>
        </p:nvSpPr>
        <p:spPr>
          <a:xfrm>
            <a:off x="4158150" y="2621025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g2c7ad415300_0_1"/>
          <p:cNvPicPr preferRelativeResize="0"/>
          <p:nvPr/>
        </p:nvPicPr>
        <p:blipFill rotWithShape="1">
          <a:blip r:embed="rId4">
            <a:alphaModFix/>
          </a:blip>
          <a:srcRect b="5188" l="0" r="0" t="3470"/>
          <a:stretch/>
        </p:blipFill>
        <p:spPr>
          <a:xfrm>
            <a:off x="3000175" y="2140438"/>
            <a:ext cx="2053350" cy="4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c7ad415300_0_1"/>
          <p:cNvSpPr txBox="1"/>
          <p:nvPr/>
        </p:nvSpPr>
        <p:spPr>
          <a:xfrm>
            <a:off x="5990900" y="2847650"/>
            <a:ext cx="56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2c7ad415300_0_1"/>
          <p:cNvPicPr preferRelativeResize="0"/>
          <p:nvPr/>
        </p:nvPicPr>
        <p:blipFill rotWithShape="1">
          <a:blip r:embed="rId5">
            <a:alphaModFix/>
          </a:blip>
          <a:srcRect b="7717" l="0" r="0" t="3266"/>
          <a:stretch/>
        </p:blipFill>
        <p:spPr>
          <a:xfrm>
            <a:off x="5755213" y="2140438"/>
            <a:ext cx="2179318" cy="4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c7ad415300_0_1"/>
          <p:cNvSpPr txBox="1"/>
          <p:nvPr/>
        </p:nvSpPr>
        <p:spPr>
          <a:xfrm>
            <a:off x="7557600" y="2502775"/>
            <a:ext cx="465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2c7ad415300_0_1"/>
          <p:cNvPicPr preferRelativeResize="0"/>
          <p:nvPr/>
        </p:nvPicPr>
        <p:blipFill rotWithShape="1">
          <a:blip r:embed="rId6">
            <a:alphaModFix/>
          </a:blip>
          <a:srcRect b="5375" l="0" r="0" t="3674"/>
          <a:stretch/>
        </p:blipFill>
        <p:spPr>
          <a:xfrm>
            <a:off x="8557375" y="2191950"/>
            <a:ext cx="2011300" cy="40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7ad415300_0_8"/>
          <p:cNvSpPr txBox="1"/>
          <p:nvPr>
            <p:ph type="title"/>
          </p:nvPr>
        </p:nvSpPr>
        <p:spPr>
          <a:xfrm>
            <a:off x="461000" y="17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REST documentada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g2c7ad415300_0_8"/>
          <p:cNvSpPr txBox="1"/>
          <p:nvPr/>
        </p:nvSpPr>
        <p:spPr>
          <a:xfrm>
            <a:off x="320600" y="1606725"/>
            <a:ext cx="107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http://localhost:6300/api-docs/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2c7ad415300_0_8"/>
          <p:cNvPicPr preferRelativeResize="0"/>
          <p:nvPr/>
        </p:nvPicPr>
        <p:blipFill rotWithShape="1">
          <a:blip r:embed="rId4">
            <a:alphaModFix/>
          </a:blip>
          <a:srcRect b="5179" l="0" r="0" t="16098"/>
          <a:stretch/>
        </p:blipFill>
        <p:spPr>
          <a:xfrm>
            <a:off x="988376" y="2222325"/>
            <a:ext cx="9749299" cy="43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547" name="Google Shape;5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1904006" y="2268179"/>
            <a:ext cx="2181432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MISIÓN</a:t>
            </a:r>
            <a:endParaRPr b="0" i="0" sz="44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7596665" y="2272924"/>
            <a:ext cx="2419789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VISIÓN</a:t>
            </a:r>
            <a:endParaRPr b="0" i="0" sz="44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118532" y="3429000"/>
            <a:ext cx="40551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y desarrollar interfaz web en el sector de la de la localidad cuarta para aquellas pequeñas y </a:t>
            </a:r>
            <a:r>
              <a:rPr lang="es-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medianas</a:t>
            </a: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empresas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6512167" y="3429000"/>
            <a:ext cx="43599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2025 Creceremos abarcando el 30% de las localidades de Bogotá, prestando los servicios del mercado de diseño y desarrollo de Software.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c6e89ea4e_0_107"/>
          <p:cNvSpPr txBox="1"/>
          <p:nvPr>
            <p:ph type="title"/>
          </p:nvPr>
        </p:nvSpPr>
        <p:spPr>
          <a:xfrm>
            <a:off x="306198" y="12923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22c6e89ea4e_0_107"/>
          <p:cNvSpPr txBox="1"/>
          <p:nvPr/>
        </p:nvSpPr>
        <p:spPr>
          <a:xfrm>
            <a:off x="0" y="2117872"/>
            <a:ext cx="5393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Times New Roman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r>
              <a:rPr b="0" i="0" lang="es-ES" sz="4400" u="none" cap="none" strike="noStrike">
                <a:solidFill>
                  <a:srgbClr val="38AA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2c6e89ea4e_0_107"/>
          <p:cNvSpPr txBox="1"/>
          <p:nvPr/>
        </p:nvSpPr>
        <p:spPr>
          <a:xfrm>
            <a:off x="415805" y="3584314"/>
            <a:ext cx="456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software de alta calidad y funcionalidad para satisfacer las necesidades de los clientes y mantener una posición competitiva en el mercado.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g22c6e89ea4e_0_107"/>
          <p:cNvSpPr txBox="1"/>
          <p:nvPr/>
        </p:nvSpPr>
        <p:spPr>
          <a:xfrm>
            <a:off x="6394981" y="3366675"/>
            <a:ext cx="4722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Mejorar constantemente la calidad del software desarrollado mediante el uso de técnicas y herramientas de desarrollo de software modernas y eficientes.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Establecer una comunicación efectiva con los clientes para comprender y satisfacer sus necesidades y expectativas de manera efectiva.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Fortalecer la presencia de la empresa en el mercado mediante la promoción y publicidad efectiva de los productos y servicios ofrecidos.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g22c6e89ea4e_0_107"/>
          <p:cNvSpPr txBox="1"/>
          <p:nvPr/>
        </p:nvSpPr>
        <p:spPr>
          <a:xfrm>
            <a:off x="6394972" y="1936197"/>
            <a:ext cx="5085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b="0" i="0" lang="es-ES" sz="1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s-ES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Procesos</a:t>
            </a:r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700" y="1789800"/>
            <a:ext cx="9622476" cy="48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s-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De Procesos (BPMN)</a:t>
            </a:r>
            <a:endParaRPr/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17085" l="10434" r="15543" t="28974"/>
          <a:stretch/>
        </p:blipFill>
        <p:spPr>
          <a:xfrm>
            <a:off x="318052" y="1815547"/>
            <a:ext cx="11648661" cy="477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